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44" r:id="rId3"/>
    <p:sldMasterId id="2147483756" r:id="rId4"/>
    <p:sldMasterId id="2147483768" r:id="rId5"/>
    <p:sldMasterId id="2147483780" r:id="rId6"/>
    <p:sldMasterId id="2147483792" r:id="rId7"/>
    <p:sldMasterId id="2147483804" r:id="rId8"/>
    <p:sldMasterId id="2147483828" r:id="rId9"/>
  </p:sldMasterIdLst>
  <p:notesMasterIdLst>
    <p:notesMasterId r:id="rId45"/>
  </p:notesMasterIdLst>
  <p:sldIdLst>
    <p:sldId id="285" r:id="rId10"/>
    <p:sldId id="369" r:id="rId11"/>
    <p:sldId id="370" r:id="rId12"/>
    <p:sldId id="350" r:id="rId13"/>
    <p:sldId id="377" r:id="rId14"/>
    <p:sldId id="352" r:id="rId15"/>
    <p:sldId id="388" r:id="rId16"/>
    <p:sldId id="357" r:id="rId17"/>
    <p:sldId id="356" r:id="rId18"/>
    <p:sldId id="358" r:id="rId19"/>
    <p:sldId id="387" r:id="rId20"/>
    <p:sldId id="390" r:id="rId21"/>
    <p:sldId id="372" r:id="rId22"/>
    <p:sldId id="351" r:id="rId23"/>
    <p:sldId id="360" r:id="rId24"/>
    <p:sldId id="362" r:id="rId25"/>
    <p:sldId id="361" r:id="rId26"/>
    <p:sldId id="363" r:id="rId27"/>
    <p:sldId id="364" r:id="rId28"/>
    <p:sldId id="365" r:id="rId29"/>
    <p:sldId id="367" r:id="rId30"/>
    <p:sldId id="379" r:id="rId31"/>
    <p:sldId id="380" r:id="rId32"/>
    <p:sldId id="381" r:id="rId33"/>
    <p:sldId id="382" r:id="rId34"/>
    <p:sldId id="383" r:id="rId35"/>
    <p:sldId id="384" r:id="rId36"/>
    <p:sldId id="385" r:id="rId37"/>
    <p:sldId id="386" r:id="rId38"/>
    <p:sldId id="389" r:id="rId39"/>
    <p:sldId id="373" r:id="rId40"/>
    <p:sldId id="374" r:id="rId41"/>
    <p:sldId id="376" r:id="rId42"/>
    <p:sldId id="375" r:id="rId43"/>
    <p:sldId id="348" r:id="rId44"/>
  </p:sldIdLst>
  <p:sldSz cx="9144000" cy="6858000" type="screen4x3"/>
  <p:notesSz cx="6858000" cy="9144000"/>
  <p:custDataLst>
    <p:tags r:id="rId4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006600"/>
    <a:srgbClr val="666633"/>
    <a:srgbClr val="060606"/>
    <a:srgbClr val="008000"/>
    <a:srgbClr val="CC3300"/>
    <a:srgbClr val="FFFF99"/>
    <a:srgbClr val="FFCC66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68" autoAdjust="0"/>
    <p:restoredTop sz="94660"/>
  </p:normalViewPr>
  <p:slideViewPr>
    <p:cSldViewPr>
      <p:cViewPr varScale="1">
        <p:scale>
          <a:sx n="74" d="100"/>
          <a:sy n="74" d="100"/>
        </p:scale>
        <p:origin x="21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9993C-3119-4CE0-8BFE-03D79B39ED1A}" type="datetimeFigureOut">
              <a:rPr lang="ru-RU" smtClean="0"/>
              <a:pPr/>
              <a:t>17.08.2025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F26DD-101F-4869-941F-2C01F4EE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288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7B37B40-212C-4D5E-9B97-C8198D3ADDB7}" type="slidenum">
              <a:rPr lang="en-US" altLang="ru-RU" sz="1200">
                <a:solidFill>
                  <a:prstClr val="black"/>
                </a:solidFill>
              </a:rPr>
              <a:pPr/>
              <a:t>1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518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4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5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6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7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8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9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10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11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12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085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13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14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22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23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24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25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26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27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28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29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30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31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32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33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34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35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/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ru-RU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/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ru-RU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6350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5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956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00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564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510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9989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791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73148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504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15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/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ru-RU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/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ru-RU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66718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197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62438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715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550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654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88486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777142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56497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7488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8268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8068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9453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97972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5678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26569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889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20753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83306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20744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07930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3895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74000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71399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36380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9575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85167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2339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32184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01220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28427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01419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92451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69494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1257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3286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5860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63126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1912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40851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55904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15171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28024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39085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35965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1341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73882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55088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83383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4711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86365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43883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96534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3881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78645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65354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35146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1561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46689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68749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406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7269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53414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29503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24742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7553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0499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78184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99789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00468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06316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97238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46394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99224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97034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8372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86371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43474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65808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36843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54302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57875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48493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1620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31832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54931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95936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87857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108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347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09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653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748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57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000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62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17.08.2025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59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5.xml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.png"/><Relationship Id="rId3" Type="http://schemas.openxmlformats.org/officeDocument/2006/relationships/image" Target="../media/image5.jpeg"/><Relationship Id="rId25" Type="http://schemas.openxmlformats.org/officeDocument/2006/relationships/image" Target="../media/image14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15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3.png"/><Relationship Id="rId28" Type="http://schemas.openxmlformats.org/officeDocument/2006/relationships/image" Target="../media/image17.png"/><Relationship Id="rId4" Type="http://schemas.openxmlformats.org/officeDocument/2006/relationships/image" Target="../media/image3.jpeg"/><Relationship Id="rId9" Type="http://schemas.openxmlformats.org/officeDocument/2006/relationships/image" Target="../../word/media/image4.svg"/><Relationship Id="rId27" Type="http://schemas.openxmlformats.org/officeDocument/2006/relationships/image" Target="../media/image16.png"/><Relationship Id="rId14" Type="http://schemas.openxmlformats.org/officeDocument/2006/relationships/image" Target="../../word/media/image7.svg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.png"/><Relationship Id="rId3" Type="http://schemas.openxmlformats.org/officeDocument/2006/relationships/image" Target="../media/image5.jpeg"/><Relationship Id="rId25" Type="http://schemas.openxmlformats.org/officeDocument/2006/relationships/image" Target="../media/image14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16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3.png"/><Relationship Id="rId28" Type="http://schemas.openxmlformats.org/officeDocument/2006/relationships/image" Target="../media/image17.png"/><Relationship Id="rId4" Type="http://schemas.openxmlformats.org/officeDocument/2006/relationships/image" Target="../media/image3.jpeg"/><Relationship Id="rId9" Type="http://schemas.openxmlformats.org/officeDocument/2006/relationships/image" Target="../../word/media/image4.svg"/><Relationship Id="rId27" Type="http://schemas.openxmlformats.org/officeDocument/2006/relationships/image" Target="../media/image16.png"/><Relationship Id="rId14" Type="http://schemas.openxmlformats.org/officeDocument/2006/relationships/image" Target="../../word/media/image7.svg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.png"/><Relationship Id="rId3" Type="http://schemas.openxmlformats.org/officeDocument/2006/relationships/image" Target="../media/image5.jpeg"/><Relationship Id="rId25" Type="http://schemas.openxmlformats.org/officeDocument/2006/relationships/image" Target="../media/image14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17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3.png"/><Relationship Id="rId28" Type="http://schemas.openxmlformats.org/officeDocument/2006/relationships/image" Target="../media/image17.png"/><Relationship Id="rId4" Type="http://schemas.openxmlformats.org/officeDocument/2006/relationships/image" Target="../media/image3.jpeg"/><Relationship Id="rId9" Type="http://schemas.openxmlformats.org/officeDocument/2006/relationships/image" Target="../../word/media/image4.svg"/><Relationship Id="rId27" Type="http://schemas.openxmlformats.org/officeDocument/2006/relationships/image" Target="../media/image16.png"/><Relationship Id="rId14" Type="http://schemas.openxmlformats.org/officeDocument/2006/relationships/image" Target="../../word/media/image7.svg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.png"/><Relationship Id="rId3" Type="http://schemas.openxmlformats.org/officeDocument/2006/relationships/image" Target="../media/image5.jpeg"/><Relationship Id="rId25" Type="http://schemas.openxmlformats.org/officeDocument/2006/relationships/image" Target="../media/image14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18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3.png"/><Relationship Id="rId28" Type="http://schemas.openxmlformats.org/officeDocument/2006/relationships/image" Target="../media/image17.png"/><Relationship Id="rId4" Type="http://schemas.openxmlformats.org/officeDocument/2006/relationships/image" Target="../media/image3.jpeg"/><Relationship Id="rId9" Type="http://schemas.openxmlformats.org/officeDocument/2006/relationships/image" Target="../../word/media/image4.svg"/><Relationship Id="rId27" Type="http://schemas.openxmlformats.org/officeDocument/2006/relationships/image" Target="../media/image16.png"/><Relationship Id="rId14" Type="http://schemas.openxmlformats.org/officeDocument/2006/relationships/image" Target="../../word/media/image7.svg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.png"/><Relationship Id="rId3" Type="http://schemas.openxmlformats.org/officeDocument/2006/relationships/image" Target="../media/image5.jpeg"/><Relationship Id="rId25" Type="http://schemas.openxmlformats.org/officeDocument/2006/relationships/image" Target="../media/image14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19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3.png"/><Relationship Id="rId28" Type="http://schemas.openxmlformats.org/officeDocument/2006/relationships/image" Target="../media/image17.png"/><Relationship Id="rId4" Type="http://schemas.openxmlformats.org/officeDocument/2006/relationships/image" Target="../media/image3.jpeg"/><Relationship Id="rId9" Type="http://schemas.openxmlformats.org/officeDocument/2006/relationships/image" Target="../../word/media/image4.svg"/><Relationship Id="rId27" Type="http://schemas.openxmlformats.org/officeDocument/2006/relationships/image" Target="../media/image16.png"/><Relationship Id="rId14" Type="http://schemas.openxmlformats.org/officeDocument/2006/relationships/image" Target="../../word/media/image7.svg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.png"/><Relationship Id="rId3" Type="http://schemas.openxmlformats.org/officeDocument/2006/relationships/image" Target="../media/image5.jpeg"/><Relationship Id="rId25" Type="http://schemas.openxmlformats.org/officeDocument/2006/relationships/image" Target="../media/image14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20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3.png"/><Relationship Id="rId28" Type="http://schemas.openxmlformats.org/officeDocument/2006/relationships/image" Target="../media/image17.png"/><Relationship Id="rId4" Type="http://schemas.openxmlformats.org/officeDocument/2006/relationships/image" Target="../media/image3.jpeg"/><Relationship Id="rId9" Type="http://schemas.openxmlformats.org/officeDocument/2006/relationships/image" Target="../../word/media/image4.svg"/><Relationship Id="rId27" Type="http://schemas.openxmlformats.org/officeDocument/2006/relationships/image" Target="../media/image16.png"/><Relationship Id="rId14" Type="http://schemas.openxmlformats.org/officeDocument/2006/relationships/image" Target="../../word/media/image7.svg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.png"/><Relationship Id="rId3" Type="http://schemas.openxmlformats.org/officeDocument/2006/relationships/image" Target="../media/image5.jpeg"/><Relationship Id="rId25" Type="http://schemas.openxmlformats.org/officeDocument/2006/relationships/image" Target="../media/image14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21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3.png"/><Relationship Id="rId28" Type="http://schemas.openxmlformats.org/officeDocument/2006/relationships/image" Target="../media/image17.png"/><Relationship Id="rId4" Type="http://schemas.openxmlformats.org/officeDocument/2006/relationships/image" Target="../media/image3.jpeg"/><Relationship Id="rId9" Type="http://schemas.openxmlformats.org/officeDocument/2006/relationships/image" Target="../../word/media/image4.svg"/><Relationship Id="rId27" Type="http://schemas.openxmlformats.org/officeDocument/2006/relationships/image" Target="../media/image16.png"/><Relationship Id="rId14" Type="http://schemas.openxmlformats.org/officeDocument/2006/relationships/image" Target="../../word/media/image7.svg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.png"/><Relationship Id="rId3" Type="http://schemas.openxmlformats.org/officeDocument/2006/relationships/image" Target="../media/image5.jpeg"/><Relationship Id="rId25" Type="http://schemas.openxmlformats.org/officeDocument/2006/relationships/image" Target="../media/image14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22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3.png"/><Relationship Id="rId28" Type="http://schemas.openxmlformats.org/officeDocument/2006/relationships/image" Target="../media/image15.png"/><Relationship Id="rId4" Type="http://schemas.openxmlformats.org/officeDocument/2006/relationships/image" Target="../media/image3.jpeg"/><Relationship Id="rId27" Type="http://schemas.openxmlformats.org/officeDocument/2006/relationships/image" Target="../media/image17.png"/><Relationship Id="rId14" Type="http://schemas.openxmlformats.org/officeDocument/2006/relationships/image" Target="../../word/media/image7.svg"/><Relationship Id="rId9" Type="http://schemas.openxmlformats.org/officeDocument/2006/relationships/image" Target="../../word/media/image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eg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eg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eg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007604" y="1628800"/>
            <a:ext cx="7920880" cy="2089658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ru-RU" altLang="ru-RU" b="1" dirty="0">
                <a:solidFill>
                  <a:srgbClr val="00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0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Дифференциация сложного и кризисного случая </a:t>
            </a:r>
            <a:r>
              <a:rPr 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психологической работе </a:t>
            </a:r>
            <a:r>
              <a:rPr 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 обучающимися</a:t>
            </a:r>
            <a:r>
              <a:rPr lang="ru-RU" alt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r>
              <a:rPr lang="ru-RU" altLang="ru-RU" b="1" dirty="0" smtClean="0">
                <a:solidFill>
                  <a:srgbClr val="666633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altLang="ru-RU" b="1" dirty="0" smtClean="0">
                <a:solidFill>
                  <a:srgbClr val="666633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altLang="ru-RU" b="1" dirty="0">
              <a:solidFill>
                <a:srgbClr val="666633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547664" y="5997117"/>
            <a:ext cx="7056784" cy="432048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ru-RU" altLang="ru-RU" b="1" dirty="0">
                <a:solidFill>
                  <a:srgbClr val="800000"/>
                </a:solidFill>
                <a:latin typeface="Monotype Corsiva" pitchFamily="66" charset="0"/>
              </a:rPr>
              <a:t>ГКУ «Осташковский детский центр»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331640" y="332656"/>
            <a:ext cx="7272808" cy="7920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800000"/>
                </a:solidFill>
                <a:latin typeface="Monotype Corsiva" pitchFamily="66" charset="0"/>
              </a:rPr>
              <a:t>Психологическое сопровождение  образовательного процесса,</a:t>
            </a:r>
          </a:p>
          <a:p>
            <a:pPr algn="ctr" fontAlgn="base"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800000"/>
                </a:solidFill>
                <a:latin typeface="Monotype Corsiva" pitchFamily="66" charset="0"/>
              </a:rPr>
              <a:t>Областная  педагогическая конференция, 2025</a:t>
            </a:r>
            <a:endParaRPr lang="ru-RU" sz="2400" b="1" dirty="0">
              <a:solidFill>
                <a:srgbClr val="800000"/>
              </a:solidFill>
              <a:latin typeface="Monotype Corsiva" pitchFamily="66" charset="0"/>
            </a:endParaRPr>
          </a:p>
        </p:txBody>
      </p:sp>
      <p:pic>
        <p:nvPicPr>
          <p:cNvPr id="7" name="Рисунок 6" descr="C:\Users\ОЛЕГ\Desktop\ДетДом\Рис Семья\Уходы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607" y="3645024"/>
            <a:ext cx="3816424" cy="2360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466228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73471" y="476672"/>
            <a:ext cx="7344816" cy="1296144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работе с какими участниками образовательных отношений  Вы чаще сталкиваетесь </a:t>
            </a:r>
            <a:b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 определенными трудностями</a:t>
            </a:r>
            <a:endParaRPr lang="en-US" altLang="ru-RU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817487"/>
              </p:ext>
            </p:extLst>
          </p:nvPr>
        </p:nvGraphicFramePr>
        <p:xfrm>
          <a:off x="1501111" y="2132856"/>
          <a:ext cx="7152456" cy="337026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05112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31%</a:t>
                      </a:r>
                      <a:endParaRPr lang="ru-RU" sz="3000" b="1" kern="1200" baseline="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6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педагогическим коллективом (учителями / классными руководителями)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0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542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6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обучающимися 5-9 классов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46%</a:t>
                      </a:r>
                      <a:endParaRPr lang="ru-RU" sz="3000" b="1" kern="1200" baseline="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6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родителями обучающихся  5-9 классов</a:t>
                      </a: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 bwMode="auto">
          <a:xfrm>
            <a:off x="1332923" y="5877272"/>
            <a:ext cx="7488832" cy="64807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rgbClr val="800000"/>
                </a:solidFill>
                <a:latin typeface="Monotype Corsiva" pitchFamily="66" charset="0"/>
              </a:rPr>
              <a:t>РМО: «Диагностика </a:t>
            </a:r>
            <a:r>
              <a:rPr lang="ru-RU" altLang="ru-RU" sz="2400" b="1" dirty="0">
                <a:solidFill>
                  <a:srgbClr val="800000"/>
                </a:solidFill>
                <a:latin typeface="Monotype Corsiva" pitchFamily="66" charset="0"/>
              </a:rPr>
              <a:t>профессиональных потребностей</a:t>
            </a:r>
            <a:br>
              <a:rPr lang="ru-RU" altLang="ru-RU" sz="24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altLang="ru-RU" sz="2400" b="1" dirty="0">
                <a:solidFill>
                  <a:srgbClr val="800000"/>
                </a:solidFill>
                <a:latin typeface="Monotype Corsiva" pitchFamily="66" charset="0"/>
              </a:rPr>
              <a:t> в работе </a:t>
            </a:r>
            <a:r>
              <a:rPr lang="ru-RU" altLang="ru-RU" sz="2400" b="1" dirty="0" smtClean="0">
                <a:solidFill>
                  <a:srgbClr val="800000"/>
                </a:solidFill>
                <a:latin typeface="Monotype Corsiva" pitchFamily="66" charset="0"/>
              </a:rPr>
              <a:t>педагога-психолога»</a:t>
            </a:r>
            <a:endParaRPr lang="ru-RU" sz="2400" b="1" dirty="0">
              <a:solidFill>
                <a:srgbClr val="80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00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548680"/>
            <a:ext cx="7704856" cy="504056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связи с какими проблемами </a:t>
            </a: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вопросами, запросами) к Вам чаще всего обращаются обучающиеся, родители, </a:t>
            </a: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педагоги</a:t>
            </a:r>
            <a:endParaRPr lang="en-US" altLang="ru-RU" sz="24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496427"/>
              </p:ext>
            </p:extLst>
          </p:nvPr>
        </p:nvGraphicFramePr>
        <p:xfrm>
          <a:off x="1547664" y="1556792"/>
          <a:ext cx="7152456" cy="49682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49%</a:t>
                      </a:r>
                      <a:endParaRPr lang="ru-RU" sz="3000" b="1" kern="1200" baseline="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2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проблемы обучения (снижение успеваемости  /  нежелание учиться)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8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70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51%</a:t>
                      </a:r>
                      <a:endParaRPr lang="ru-RU" sz="3000" b="1" kern="1200" baseline="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6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2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проблемы воспитания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8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79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8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2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конфликты (со сверстниками  / родителями / с учителями)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8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903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57%</a:t>
                      </a:r>
                      <a:endParaRPr lang="ru-RU" sz="3000" b="1" kern="1200" baseline="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8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2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проблемы взаимоотношений со сверстниками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8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082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0" b="1" kern="12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8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2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проблемы поведения </a:t>
                      </a:r>
                    </a:p>
                    <a:p>
                      <a:pPr marL="4492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22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(употребление ПАВ /агрессивное поведение/ самовольные уходы из дома  /самоповреждения   /суицидальные мысли)</a:t>
                      </a:r>
                      <a:endParaRPr lang="ru-RU" sz="22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042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1196752"/>
            <a:ext cx="7344816" cy="504056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Определите</a:t>
            </a:r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в какой из сфер </a:t>
            </a: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профессиональной </a:t>
            </a:r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деятельности </a:t>
            </a: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процессе ее осуществления Вы испытываете потребность в дополнительной информации</a:t>
            </a:r>
            <a:r>
              <a:rPr lang="ru-RU" sz="24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4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endParaRPr lang="en-US" altLang="ru-RU" sz="2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59697"/>
              </p:ext>
            </p:extLst>
          </p:nvPr>
        </p:nvGraphicFramePr>
        <p:xfrm>
          <a:off x="1475656" y="2564904"/>
          <a:ext cx="7152456" cy="28956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07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43%</a:t>
                      </a:r>
                      <a:endParaRPr lang="ru-RU" sz="3000" b="1" kern="1200" baseline="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6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психологическая диагностика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79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6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психологическая </a:t>
                      </a:r>
                      <a:r>
                        <a:rPr lang="ru-RU" sz="2600" b="1" kern="1200" baseline="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коррекция и </a:t>
                      </a:r>
                      <a:r>
                        <a:rPr lang="ru-RU" sz="26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9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50%</a:t>
                      </a:r>
                      <a:endParaRPr lang="ru-RU" sz="3000" b="1" kern="1200" baseline="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600" b="1" kern="1200" baseline="0" dirty="0" smtClean="0">
                          <a:solidFill>
                            <a:srgbClr val="0066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психологическое консультирование в рамках сопровождение случая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32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116632"/>
            <a:ext cx="7560840" cy="648072"/>
          </a:xfrm>
        </p:spPr>
        <p:txBody>
          <a:bodyPr/>
          <a:lstStyle/>
          <a:p>
            <a:pPr algn="ctr" eaLnBrk="1" hangingPunct="1"/>
            <a:r>
              <a:rPr lang="ru-RU" alt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Понятийный аппарат проблемы</a:t>
            </a:r>
            <a:endParaRPr lang="en-US" altLang="ru-RU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5656" y="620688"/>
            <a:ext cx="7344816" cy="612068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Трудная (сложная) жизненная ситуация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 результате внешних воздействий или внутренних изменений </a:t>
            </a: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происходит нарушение адаптации человека к жизни, в </a:t>
            </a: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результате чего он не в состоянии удовлетворять </a:t>
            </a: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жизненные </a:t>
            </a: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потребности посредством </a:t>
            </a: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выработанных ранее способов</a:t>
            </a:r>
            <a:endParaRPr lang="ru-RU" sz="21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Травматическое событие 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это то, что вызывает эффект недоумения, шока, эмоциональную и когнитивную дезорганизацию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Острая стрессовая реакция 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быстро проходящее расстройство значительной степени тяжести у людей без психических отклонений в ответ на психологический или физиологический стресс, исключительный по своей интенсивности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1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Кризисная </a:t>
            </a:r>
            <a:r>
              <a:rPr lang="ru-RU" sz="2100" b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ситуация 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ситуация </a:t>
            </a: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эмоционального и умственного стресса, требующая значительного изменения представлений о </a:t>
            </a: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себе и </a:t>
            </a: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об окружающем </a:t>
            </a: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мире </a:t>
            </a: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значительно короткий промежуток </a:t>
            </a: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времени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ru-RU" sz="21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ru-RU" sz="1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02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404664"/>
            <a:ext cx="6894840" cy="792088"/>
          </a:xfrm>
        </p:spPr>
        <p:txBody>
          <a:bodyPr/>
          <a:lstStyle/>
          <a:p>
            <a:pPr algn="ctr" eaLnBrk="1" hangingPunct="1"/>
            <a:r>
              <a:rPr lang="ru-RU" alt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Квалификация случая </a:t>
            </a:r>
            <a:br>
              <a:rPr lang="ru-RU" alt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как сложного или кризисного</a:t>
            </a:r>
            <a:endParaRPr lang="en-US" altLang="ru-RU" sz="3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640" y="1268760"/>
            <a:ext cx="7416824" cy="5328592"/>
          </a:xfrm>
        </p:spPr>
        <p:txBody>
          <a:bodyPr/>
          <a:lstStyle/>
          <a:p>
            <a:pPr marL="169863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ru-RU" alt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Любая </a:t>
            </a:r>
            <a:r>
              <a:rPr lang="ru-RU" altLang="ru-RU" sz="2600" b="1" i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</a:t>
            </a:r>
            <a:r>
              <a:rPr lang="ru-RU" alt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повышенного социально-эмоционального риска </a:t>
            </a:r>
            <a:r>
              <a:rPr lang="ru-RU" alt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</a:t>
            </a:r>
            <a:r>
              <a:rPr lang="ru-RU" altLang="ru-RU" sz="260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оценена субъектом как</a:t>
            </a:r>
            <a:r>
              <a:rPr lang="ru-RU" alt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ru-RU" altLang="ru-RU" sz="2600" b="1" dirty="0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altLang="ru-RU" sz="2600" b="1" i="1" dirty="0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сложная или кризисная</a:t>
            </a:r>
          </a:p>
          <a:p>
            <a:pPr marL="169863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ru-RU" altLang="ru-RU" sz="2000" b="1" i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9863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ru-RU" altLang="ru-RU" sz="3000" b="1" i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702785"/>
              </p:ext>
            </p:extLst>
          </p:nvPr>
        </p:nvGraphicFramePr>
        <p:xfrm>
          <a:off x="1619672" y="2420888"/>
          <a:ext cx="7128792" cy="536064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421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3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=Сложный случай=</a:t>
                      </a:r>
                      <a:endParaRPr lang="ru-RU" sz="2600" b="1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=Кризисный случай=</a:t>
                      </a:r>
                      <a:endParaRPr lang="ru-RU" sz="2600" b="1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832431"/>
              </p:ext>
            </p:extLst>
          </p:nvPr>
        </p:nvGraphicFramePr>
        <p:xfrm>
          <a:off x="1547664" y="3308465"/>
          <a:ext cx="7128790" cy="326136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421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3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121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нарастание кризисной проблематики и симптоматики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6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пик проблемы (в т.ч. нерешенной ранее),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26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возникший вследствие 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26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травматического события, вызывающий</a:t>
                      </a:r>
                      <a:r>
                        <a:rPr lang="ru-RU" sz="2600" b="0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возникновение острого психоэмоционального состояния</a:t>
                      </a:r>
                      <a:endParaRPr lang="ru-RU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Стрелка вниз 8"/>
          <p:cNvSpPr/>
          <p:nvPr/>
        </p:nvSpPr>
        <p:spPr bwMode="auto">
          <a:xfrm>
            <a:off x="3053927" y="3020433"/>
            <a:ext cx="360040" cy="288032"/>
          </a:xfrm>
          <a:prstGeom prst="downArrow">
            <a:avLst/>
          </a:prstGeom>
          <a:solidFill>
            <a:srgbClr val="006600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66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Стрелка вниз 9"/>
          <p:cNvSpPr/>
          <p:nvPr/>
        </p:nvSpPr>
        <p:spPr bwMode="auto">
          <a:xfrm>
            <a:off x="6742692" y="3006507"/>
            <a:ext cx="360040" cy="288032"/>
          </a:xfrm>
          <a:prstGeom prst="downArrow">
            <a:avLst/>
          </a:prstGeom>
          <a:solidFill>
            <a:srgbClr val="006600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66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4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476672"/>
            <a:ext cx="6120680" cy="504056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Кейс: квалификация случая </a:t>
            </a:r>
            <a:br>
              <a:rPr lang="ru-RU" alt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как сложного или кризисного</a:t>
            </a:r>
            <a:endParaRPr lang="en-US" altLang="ru-RU" sz="2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247662"/>
              </p:ext>
            </p:extLst>
          </p:nvPr>
        </p:nvGraphicFramePr>
        <p:xfrm>
          <a:off x="1403648" y="1196752"/>
          <a:ext cx="6288360" cy="530273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288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1246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Критерий оценки</a:t>
                      </a:r>
                      <a:endParaRPr lang="ru-RU" sz="2400" b="1" i="0" kern="120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2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Погруженность в себя, отказ от общения, отсутствие выраженных эмоций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9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Смерть в близком окружении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19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Жертва жестокого обращения и психоэмоционального давления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3571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Статус отверженного в коллективе, отказ от взаимодействия, более 2-х месяцев не может адаптироваться к новому социуму, противопоставление себя коллективу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35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Мысли</a:t>
                      </a:r>
                      <a:r>
                        <a:rPr lang="ru-RU" sz="20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слова о суициде, раздаривание своих вещей, интернет-публикации на тему смерти 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927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Отказ от деятельности, пренебрежительное отношение к сверстникам, отказ от внешкольной активности, регулярные пропуски занятий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557098"/>
              </p:ext>
            </p:extLst>
          </p:nvPr>
        </p:nvGraphicFramePr>
        <p:xfrm>
          <a:off x="7884368" y="1196752"/>
          <a:ext cx="792088" cy="5289908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0669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en-US" sz="24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4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400" b="1" i="0" kern="120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14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7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00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033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  <a:endParaRPr lang="ru-RU" sz="200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0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00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02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  <a:endParaRPr lang="ru-RU" sz="200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836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404664"/>
            <a:ext cx="6120680" cy="648072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Кейс: квалификация случая </a:t>
            </a:r>
            <a:b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как сложного или кризисного</a:t>
            </a:r>
            <a:endParaRPr lang="en-US" altLang="ru-RU" sz="2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582333"/>
              </p:ext>
            </p:extLst>
          </p:nvPr>
        </p:nvGraphicFramePr>
        <p:xfrm>
          <a:off x="1475656" y="1340768"/>
          <a:ext cx="6288360" cy="5165123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288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2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Критерий оценки</a:t>
                      </a:r>
                      <a:endParaRPr lang="ru-RU" sz="2400" b="1" i="0" kern="120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06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Зависимости, навязчивое поведение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795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Чувство одиночества, депрессивное состояние, отсутствие друзей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7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Переживший сексуальное, </a:t>
                      </a:r>
                      <a:r>
                        <a:rPr lang="ru-RU" sz="20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эмоциональное и моральное насилие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06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Побеги из дома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185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общения со сверстниками, погруженность в гаджеты, нет значимости родительских фигур и иных значимых лиц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795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 угнетенности, подавленности, свидетель правонарушения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06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Энурез, тики, нейродермит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167469"/>
              </p:ext>
            </p:extLst>
          </p:nvPr>
        </p:nvGraphicFramePr>
        <p:xfrm>
          <a:off x="7956376" y="1330567"/>
          <a:ext cx="792088" cy="527781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1171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en-US" sz="24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4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400" b="1" i="0" kern="120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7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  <a:endParaRPr lang="ru-RU" sz="2000" b="1" i="0" kern="120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1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17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6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847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476672"/>
            <a:ext cx="6120680" cy="648072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Кейс: квалификация случая </a:t>
            </a:r>
            <a:br>
              <a:rPr lang="ru-RU" alt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как сложного или кризисного</a:t>
            </a:r>
            <a:endParaRPr lang="en-US" altLang="ru-RU" sz="2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150015"/>
              </p:ext>
            </p:extLst>
          </p:nvPr>
        </p:nvGraphicFramePr>
        <p:xfrm>
          <a:off x="1475656" y="1340768"/>
          <a:ext cx="6288360" cy="5119675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288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829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Критерий оценки</a:t>
                      </a:r>
                      <a:endParaRPr lang="ru-RU" sz="2400" b="1" i="0" kern="120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61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Порезы, вырывание ресниц,</a:t>
                      </a:r>
                      <a:r>
                        <a:rPr lang="ru-RU" sz="20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разрывы одежды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61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Анорексия, психосоматика ожирения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900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Беспокойство без видимых причин, уровень проявления тревоги превышает масштаб ситуации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Неконтролируемая агрессия, живодерство, симптоматика экстремизма и вандализма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Тотальное чувство вины, чувство неполноценности, устойчиво низкая самооценка, безразличие к своему внешнему виду, безразличие к своему внешнему виду, обесценивание себя и своих достижений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Поведение</a:t>
                      </a:r>
                      <a:r>
                        <a:rPr lang="ru-RU" sz="20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неадекватное ситуации, регулярное нарушение правил и требований, воровство, вымогательство, драки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969255"/>
              </p:ext>
            </p:extLst>
          </p:nvPr>
        </p:nvGraphicFramePr>
        <p:xfrm>
          <a:off x="7956376" y="1340768"/>
          <a:ext cx="792088" cy="4888889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en-US" sz="24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4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400" b="1" i="0" kern="120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7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2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000" b="1" i="0" kern="120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91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01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44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140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116632"/>
            <a:ext cx="6894840" cy="648072"/>
          </a:xfrm>
        </p:spPr>
        <p:txBody>
          <a:bodyPr/>
          <a:lstStyle/>
          <a:p>
            <a:pPr algn="ctr" eaLnBrk="1" hangingPunct="1"/>
            <a:r>
              <a:rPr lang="ru-RU" alt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Квалификация случая </a:t>
            </a:r>
            <a:endParaRPr lang="en-US" altLang="ru-RU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640" y="1628800"/>
            <a:ext cx="7416824" cy="4824536"/>
          </a:xfrm>
        </p:spPr>
        <p:txBody>
          <a:bodyPr/>
          <a:lstStyle/>
          <a:p>
            <a:pPr marL="169863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ru-RU" altLang="ru-RU" sz="3000" b="1" i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9863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ru-RU" altLang="ru-RU" sz="3000" b="1" i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407734"/>
              </p:ext>
            </p:extLst>
          </p:nvPr>
        </p:nvGraphicFramePr>
        <p:xfrm>
          <a:off x="1439650" y="629824"/>
          <a:ext cx="7344817" cy="50405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456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=Сложный случай=</a:t>
                      </a:r>
                      <a:endParaRPr lang="ru-RU" sz="240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=Кризисный случай=</a:t>
                      </a:r>
                      <a:endParaRPr lang="ru-RU" sz="2400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657671"/>
              </p:ext>
            </p:extLst>
          </p:nvPr>
        </p:nvGraphicFramePr>
        <p:xfrm>
          <a:off x="1502697" y="1494343"/>
          <a:ext cx="7128790" cy="511625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3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3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Эмоциональная  изоляция</a:t>
                      </a:r>
                      <a:endParaRPr lang="ru-RU" b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Суицидальная активность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Уход в себя</a:t>
                      </a:r>
                      <a:endParaRPr lang="ru-RU" b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Самоповреждающее поведение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03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Избегающее поведение</a:t>
                      </a:r>
                      <a:endParaRPr lang="ru-RU" b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Нарушение пищевого поведения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Иррациональная тревога</a:t>
                      </a:r>
                      <a:endParaRPr lang="ru-RU" b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Аддикции 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328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Самоуничижение</a:t>
                      </a:r>
                      <a:endParaRPr lang="ru-RU" b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Потеря близкого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9208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Провокационное поведение</a:t>
                      </a:r>
                      <a:endParaRPr lang="ru-RU" b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Жертва насилия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9208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изоляция</a:t>
                      </a:r>
                      <a:r>
                        <a:rPr lang="en-US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дезадаптация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Нанесение вреда жизни и здоровью окружающим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104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Отсутствие референтной группы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Психосоматическое нарушение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384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Состояние угнетенности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Уход </a:t>
                      </a:r>
                      <a:r>
                        <a:rPr lang="en-US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побег из дома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9208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Свидетель буллинга, жестокого обращения</a:t>
                      </a:r>
                      <a:endParaRPr lang="ru-RU" sz="180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Wingdings" pitchFamily="2" charset="2"/>
                        <a:buChar char="ü"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Острая  психоэмоциональная реакция (состояние)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Стрелка вниз 5"/>
          <p:cNvSpPr/>
          <p:nvPr/>
        </p:nvSpPr>
        <p:spPr bwMode="auto">
          <a:xfrm>
            <a:off x="3150839" y="1167048"/>
            <a:ext cx="360040" cy="288032"/>
          </a:xfrm>
          <a:prstGeom prst="downArrow">
            <a:avLst/>
          </a:prstGeom>
          <a:solidFill>
            <a:srgbClr val="006600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66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Стрелка вниз 8"/>
          <p:cNvSpPr/>
          <p:nvPr/>
        </p:nvSpPr>
        <p:spPr bwMode="auto">
          <a:xfrm>
            <a:off x="6672137" y="1136317"/>
            <a:ext cx="360040" cy="288032"/>
          </a:xfrm>
          <a:prstGeom prst="downArrow">
            <a:avLst/>
          </a:prstGeom>
          <a:solidFill>
            <a:srgbClr val="006600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3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404664"/>
            <a:ext cx="6894840" cy="792088"/>
          </a:xfrm>
        </p:spPr>
        <p:txBody>
          <a:bodyPr/>
          <a:lstStyle/>
          <a:p>
            <a:pPr algn="ctr" eaLnBrk="1" hangingPunct="1"/>
            <a:r>
              <a:rPr lang="ru-RU" altLang="ru-RU" sz="3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Методы диагностики</a:t>
            </a:r>
            <a:endParaRPr lang="en-US" altLang="ru-RU" sz="3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640" y="1556792"/>
            <a:ext cx="7416824" cy="4824536"/>
          </a:xfrm>
        </p:spPr>
        <p:txBody>
          <a:bodyPr/>
          <a:lstStyle/>
          <a:p>
            <a:pPr marL="169863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ru-RU" altLang="ru-RU" sz="3000" b="1" i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9863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ru-RU" altLang="ru-RU" sz="3000" b="1" i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787952"/>
              </p:ext>
            </p:extLst>
          </p:nvPr>
        </p:nvGraphicFramePr>
        <p:xfrm>
          <a:off x="1547664" y="1340768"/>
          <a:ext cx="7128792" cy="536064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421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3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=Сложный случай=</a:t>
                      </a:r>
                      <a:endParaRPr lang="ru-RU" sz="2600" b="1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=Кризисный случай=</a:t>
                      </a:r>
                      <a:endParaRPr lang="ru-RU" sz="2600" b="1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404799"/>
              </p:ext>
            </p:extLst>
          </p:nvPr>
        </p:nvGraphicFramePr>
        <p:xfrm>
          <a:off x="1547664" y="2420888"/>
          <a:ext cx="7128790" cy="3522155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421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3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1216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24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карта </a:t>
                      </a:r>
                      <a:r>
                        <a:rPr lang="ru-RU" sz="2400" b="0" kern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педагогического наблюдения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24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невключенное </a:t>
                      </a:r>
                      <a:r>
                        <a:rPr lang="ru-RU" sz="2400" b="0" kern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наблюдение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24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диагностические </a:t>
                      </a:r>
                      <a:r>
                        <a:rPr lang="ru-RU" sz="2400" b="0" kern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данные 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kern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24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анализ </a:t>
                      </a:r>
                      <a:r>
                        <a:rPr lang="ru-RU" sz="2400" b="0" kern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динамики визуальной активности несовершеннолетнего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2563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24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оценка ситуации как чрезвычайной</a:t>
                      </a:r>
                      <a:endParaRPr lang="ru-RU" sz="24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182563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24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диагностические данные</a:t>
                      </a:r>
                    </a:p>
                    <a:p>
                      <a:pPr marL="0" indent="182563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24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прямое обращение от несовершеннолетнего или значимого окружения</a:t>
                      </a:r>
                      <a:endParaRPr lang="ru-RU" sz="24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Стрелка вниз 8"/>
          <p:cNvSpPr/>
          <p:nvPr/>
        </p:nvSpPr>
        <p:spPr bwMode="auto">
          <a:xfrm>
            <a:off x="3073798" y="1988840"/>
            <a:ext cx="360040" cy="288032"/>
          </a:xfrm>
          <a:prstGeom prst="downArrow">
            <a:avLst/>
          </a:prstGeom>
          <a:solidFill>
            <a:srgbClr val="006600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66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Стрелка вниз 9"/>
          <p:cNvSpPr/>
          <p:nvPr/>
        </p:nvSpPr>
        <p:spPr bwMode="auto">
          <a:xfrm>
            <a:off x="6732240" y="1988840"/>
            <a:ext cx="360040" cy="288032"/>
          </a:xfrm>
          <a:prstGeom prst="downArrow">
            <a:avLst/>
          </a:prstGeom>
          <a:solidFill>
            <a:srgbClr val="006600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66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16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404664"/>
            <a:ext cx="7560840" cy="392048"/>
          </a:xfrm>
        </p:spPr>
        <p:txBody>
          <a:bodyPr/>
          <a:lstStyle/>
          <a:p>
            <a:pPr algn="ctr" eaLnBrk="1" hangingPunct="1"/>
            <a:r>
              <a:rPr lang="ru-RU" alt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Задачи психологического </a:t>
            </a:r>
            <a:r>
              <a:rPr lang="ru-RU" alt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консультирования в ОО</a:t>
            </a:r>
            <a:endParaRPr lang="en-US" altLang="ru-RU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640" y="1556792"/>
            <a:ext cx="7416824" cy="4824536"/>
          </a:xfrm>
        </p:spPr>
        <p:txBody>
          <a:bodyPr/>
          <a:lstStyle/>
          <a:p>
            <a:pPr marL="169863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ru-RU" altLang="ru-RU" sz="3000" b="1" i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9863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ru-RU" altLang="ru-RU" sz="3000" b="1" i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348708"/>
              </p:ext>
            </p:extLst>
          </p:nvPr>
        </p:nvGraphicFramePr>
        <p:xfrm>
          <a:off x="1475656" y="940728"/>
          <a:ext cx="7128792" cy="536064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421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3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=Сложный случай=</a:t>
                      </a:r>
                      <a:endParaRPr lang="ru-RU" sz="2600" b="1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i="0" kern="1200" dirty="0" smtClean="0">
                          <a:solidFill>
                            <a:srgbClr val="A5002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=Кризисный случай=</a:t>
                      </a:r>
                      <a:endParaRPr lang="ru-RU" sz="2600" b="1" dirty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382539"/>
              </p:ext>
            </p:extLst>
          </p:nvPr>
        </p:nvGraphicFramePr>
        <p:xfrm>
          <a:off x="1331642" y="1828927"/>
          <a:ext cx="7416821" cy="425196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560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42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121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24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психологическая помощь и поддержка субъекта в трудной ситуации</a:t>
                      </a:r>
                    </a:p>
                    <a:p>
                      <a:pPr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24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развитие навыков жизнестойкости и  преодоления трудностей</a:t>
                      </a:r>
                      <a:endParaRPr lang="ru-RU" sz="24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endParaRPr lang="ru-RU" sz="24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975" indent="0" algn="l">
                        <a:lnSpc>
                          <a:spcPct val="100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ru-RU" sz="24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создание безопасной атмосферы безусловного принятия</a:t>
                      </a:r>
                    </a:p>
                    <a:p>
                      <a:pPr marL="180975" indent="0" algn="l">
                        <a:lnSpc>
                          <a:spcPct val="100000"/>
                        </a:lnSpc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ru-RU" sz="24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помощь в выражении чувств и эмоций</a:t>
                      </a:r>
                    </a:p>
                    <a:p>
                      <a:pPr marL="180975" indent="0" algn="l">
                        <a:lnSpc>
                          <a:spcPct val="100000"/>
                        </a:lnSpc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ru-RU" sz="24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вербализация психоэмоционального состояния</a:t>
                      </a:r>
                    </a:p>
                    <a:p>
                      <a:pPr marL="180975" indent="0" algn="l">
                        <a:lnSpc>
                          <a:spcPct val="100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ru-RU" sz="24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снижение степени интенсивности переживания</a:t>
                      </a:r>
                      <a:endParaRPr lang="ru-RU" sz="24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Стрелка вниз 8"/>
          <p:cNvSpPr/>
          <p:nvPr/>
        </p:nvSpPr>
        <p:spPr bwMode="auto">
          <a:xfrm>
            <a:off x="2915816" y="1489381"/>
            <a:ext cx="360040" cy="288032"/>
          </a:xfrm>
          <a:prstGeom prst="downArrow">
            <a:avLst/>
          </a:prstGeom>
          <a:solidFill>
            <a:srgbClr val="006600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66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Стрелка вниз 9"/>
          <p:cNvSpPr/>
          <p:nvPr/>
        </p:nvSpPr>
        <p:spPr bwMode="auto">
          <a:xfrm>
            <a:off x="6660232" y="1498476"/>
            <a:ext cx="360040" cy="288032"/>
          </a:xfrm>
          <a:prstGeom prst="downArrow">
            <a:avLst/>
          </a:prstGeom>
          <a:solidFill>
            <a:srgbClr val="006600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66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11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93" y="999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916832"/>
            <a:ext cx="7632848" cy="2736304"/>
          </a:xfrm>
        </p:spPr>
        <p:txBody>
          <a:bodyPr/>
          <a:lstStyle/>
          <a:p>
            <a:pPr algn="ctr" eaLnBrk="1" hangingPunct="1"/>
            <a:r>
              <a:rPr lang="ru-RU" sz="3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36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индивидуальной работы в рамках психологического консультирования по выявлению проблемных областей жизнедеятельности обратившегося</a:t>
            </a:r>
            <a:endParaRPr lang="en-US" altLang="ru-RU" sz="36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09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67137" y="620688"/>
            <a:ext cx="8208912" cy="720080"/>
          </a:xfrm>
        </p:spPr>
        <p:txBody>
          <a:bodyPr/>
          <a:lstStyle/>
          <a:p>
            <a:pPr algn="ctr" eaLnBrk="1" hangingPunct="1"/>
            <a:r>
              <a:rPr lang="ru-RU" altLang="ru-RU" sz="2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Метод ассоциаций:</a:t>
            </a:r>
            <a:br>
              <a:rPr lang="ru-RU" altLang="ru-RU" sz="2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определение проблемных областей жизнедеятельности</a:t>
            </a:r>
            <a:r>
              <a:rPr lang="ru-RU" alt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altLang="ru-RU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r>
              <a:rPr lang="ru-RU" altLang="ru-RU" sz="2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Дуга 4">
            <a:extLst>
              <a:ext uri="{FF2B5EF4-FFF2-40B4-BE49-F238E27FC236}">
                <a16:creationId xmlns:a16="http://schemas.microsoft.com/office/drawing/2014/main" id="{234683EE-7C1E-47FC-85AC-EDAD931FC131}"/>
              </a:ext>
            </a:extLst>
          </p:cNvPr>
          <p:cNvSpPr/>
          <p:nvPr/>
        </p:nvSpPr>
        <p:spPr>
          <a:xfrm>
            <a:off x="1531223" y="2371370"/>
            <a:ext cx="2195513" cy="2047875"/>
          </a:xfrm>
          <a:prstGeom prst="arc">
            <a:avLst>
              <a:gd name="adj1" fmla="val 10915947"/>
              <a:gd name="adj2" fmla="val 0"/>
            </a:avLst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Дуга 5">
            <a:extLst>
              <a:ext uri="{FF2B5EF4-FFF2-40B4-BE49-F238E27FC236}">
                <a16:creationId xmlns:a16="http://schemas.microsoft.com/office/drawing/2014/main" id="{9184FEDA-9DA0-40ED-84A1-33D23B8B3A6E}"/>
              </a:ext>
            </a:extLst>
          </p:cNvPr>
          <p:cNvSpPr/>
          <p:nvPr/>
        </p:nvSpPr>
        <p:spPr>
          <a:xfrm flipV="1">
            <a:off x="4152161" y="1479751"/>
            <a:ext cx="2176462" cy="2030412"/>
          </a:xfrm>
          <a:prstGeom prst="arc">
            <a:avLst>
              <a:gd name="adj1" fmla="val 10893381"/>
              <a:gd name="adj2" fmla="val 21416841"/>
            </a:avLst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619D65D-6163-4368-9C90-9A7C128F733C}"/>
              </a:ext>
            </a:extLst>
          </p:cNvPr>
          <p:cNvCxnSpPr/>
          <p:nvPr/>
        </p:nvCxnSpPr>
        <p:spPr>
          <a:xfrm flipV="1">
            <a:off x="1503677" y="4713572"/>
            <a:ext cx="1094086" cy="1409298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619D65D-6163-4368-9C90-9A7C128F733C}"/>
              </a:ext>
            </a:extLst>
          </p:cNvPr>
          <p:cNvCxnSpPr/>
          <p:nvPr/>
        </p:nvCxnSpPr>
        <p:spPr>
          <a:xfrm flipH="1" flipV="1">
            <a:off x="2597763" y="4751672"/>
            <a:ext cx="1093044" cy="1333098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619D65D-6163-4368-9C90-9A7C128F733C}"/>
              </a:ext>
            </a:extLst>
          </p:cNvPr>
          <p:cNvCxnSpPr/>
          <p:nvPr/>
        </p:nvCxnSpPr>
        <p:spPr>
          <a:xfrm flipV="1">
            <a:off x="4417809" y="4682343"/>
            <a:ext cx="1501597" cy="1369756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2" name="Прямоугольник 1"/>
          <p:cNvSpPr/>
          <p:nvPr/>
        </p:nvSpPr>
        <p:spPr>
          <a:xfrm>
            <a:off x="2406707" y="1549883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85814" y="1549883"/>
            <a:ext cx="634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06707" y="3909700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53014" y="3909700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5.</a:t>
            </a:r>
          </a:p>
        </p:txBody>
      </p:sp>
      <p:sp>
        <p:nvSpPr>
          <p:cNvPr id="13" name="Овал 12"/>
          <p:cNvSpPr/>
          <p:nvPr/>
        </p:nvSpPr>
        <p:spPr bwMode="auto">
          <a:xfrm>
            <a:off x="6732239" y="2153564"/>
            <a:ext cx="2027185" cy="1969072"/>
          </a:xfrm>
          <a:prstGeom prst="ellipse">
            <a:avLst/>
          </a:prstGeom>
          <a:noFill/>
          <a:ln w="762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Овал 13"/>
          <p:cNvSpPr/>
          <p:nvPr/>
        </p:nvSpPr>
        <p:spPr bwMode="auto">
          <a:xfrm>
            <a:off x="7460970" y="5340200"/>
            <a:ext cx="360040" cy="339631"/>
          </a:xfrm>
          <a:prstGeom prst="ellipse">
            <a:avLst/>
          </a:prstGeom>
          <a:solidFill>
            <a:srgbClr val="060606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414004" y="4682343"/>
            <a:ext cx="453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490325" y="1547171"/>
            <a:ext cx="453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531223" y="6252099"/>
            <a:ext cx="7228201" cy="25845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effectLst/>
                <a:latin typeface="Monotype Corsiva" pitchFamily="66" charset="0"/>
                <a:cs typeface="Times New Roman" pitchFamily="18" charset="0"/>
              </a:rPr>
              <a:t>Недорисованные  фигуры (автор А.И. Луньков)</a:t>
            </a:r>
          </a:p>
        </p:txBody>
      </p:sp>
    </p:spTree>
    <p:extLst>
      <p:ext uri="{BB962C8B-B14F-4D97-AF65-F5344CB8AC3E}">
        <p14:creationId xmlns:p14="http://schemas.microsoft.com/office/powerpoint/2010/main" val="351630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74B9F2-87F5-4235-A28F-9085118E3C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358"/>
          <a:stretch/>
        </p:blipFill>
        <p:spPr>
          <a:xfrm>
            <a:off x="956354" y="586413"/>
            <a:ext cx="7794832" cy="5218852"/>
          </a:xfrm>
          <a:prstGeom prst="rect">
            <a:avLst/>
          </a:prstGeom>
        </p:spPr>
      </p:pic>
      <p:sp>
        <p:nvSpPr>
          <p:cNvPr id="4" name="Дуга 3">
            <a:extLst>
              <a:ext uri="{FF2B5EF4-FFF2-40B4-BE49-F238E27FC236}">
                <a16:creationId xmlns:a16="http://schemas.microsoft.com/office/drawing/2014/main" id="{234683EE-7C1E-47FC-85AC-EDAD931FC131}"/>
              </a:ext>
            </a:extLst>
          </p:cNvPr>
          <p:cNvSpPr/>
          <p:nvPr/>
        </p:nvSpPr>
        <p:spPr>
          <a:xfrm>
            <a:off x="6948265" y="5346574"/>
            <a:ext cx="1802922" cy="1850197"/>
          </a:xfrm>
          <a:prstGeom prst="arc">
            <a:avLst>
              <a:gd name="adj1" fmla="val 11240159"/>
              <a:gd name="adj2" fmla="val 0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25690" y="4541139"/>
            <a:ext cx="648072" cy="672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5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0C3298-3899-4E7D-8ED0-3DDD3988B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652" y="548680"/>
            <a:ext cx="5760640" cy="6029011"/>
          </a:xfrm>
          <a:prstGeom prst="rect">
            <a:avLst/>
          </a:prstGeom>
        </p:spPr>
      </p:pic>
      <p:sp>
        <p:nvSpPr>
          <p:cNvPr id="3" name="Дуга 2">
            <a:extLst>
              <a:ext uri="{FF2B5EF4-FFF2-40B4-BE49-F238E27FC236}">
                <a16:creationId xmlns:a16="http://schemas.microsoft.com/office/drawing/2014/main" id="{9184FEDA-9DA0-40ED-84A1-33D23B8B3A6E}"/>
              </a:ext>
            </a:extLst>
          </p:cNvPr>
          <p:cNvSpPr/>
          <p:nvPr/>
        </p:nvSpPr>
        <p:spPr>
          <a:xfrm flipV="1">
            <a:off x="7134860" y="4696324"/>
            <a:ext cx="1632347" cy="1540988"/>
          </a:xfrm>
          <a:prstGeom prst="arc">
            <a:avLst>
              <a:gd name="adj1" fmla="val 10893381"/>
              <a:gd name="adj2" fmla="val 21416841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26997" y="4696324"/>
            <a:ext cx="648072" cy="672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88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D5CA371-F969-4F36-8BA2-B280D5883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"/>
            <a:ext cx="8856984" cy="6857999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514400" y="5013176"/>
            <a:ext cx="1346448" cy="12744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37661" y="4221088"/>
            <a:ext cx="648072" cy="672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95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264CB0-7AC3-4AC3-B18E-C1AD7EE11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61" b="17217"/>
          <a:stretch/>
        </p:blipFill>
        <p:spPr>
          <a:xfrm>
            <a:off x="1502822" y="397475"/>
            <a:ext cx="6530861" cy="6063050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0B109E5-8514-428E-ACED-60BA8B8C8FF2}"/>
              </a:ext>
            </a:extLst>
          </p:cNvPr>
          <p:cNvCxnSpPr/>
          <p:nvPr/>
        </p:nvCxnSpPr>
        <p:spPr>
          <a:xfrm flipV="1">
            <a:off x="734810" y="5442259"/>
            <a:ext cx="768011" cy="98251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0B109E5-8514-428E-ACED-60BA8B8C8FF2}"/>
              </a:ext>
            </a:extLst>
          </p:cNvPr>
          <p:cNvCxnSpPr/>
          <p:nvPr/>
        </p:nvCxnSpPr>
        <p:spPr>
          <a:xfrm flipH="1" flipV="1">
            <a:off x="1502821" y="5442309"/>
            <a:ext cx="778327" cy="98251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206538" y="4655944"/>
            <a:ext cx="648072" cy="6728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523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7184FDD-08A8-468E-8F22-AAAB40BF06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47" b="17553"/>
          <a:stretch/>
        </p:blipFill>
        <p:spPr>
          <a:xfrm>
            <a:off x="2172494" y="501866"/>
            <a:ext cx="6120680" cy="5994410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0B109E5-8514-428E-ACED-60BA8B8C8FF2}"/>
              </a:ext>
            </a:extLst>
          </p:cNvPr>
          <p:cNvCxnSpPr/>
          <p:nvPr/>
        </p:nvCxnSpPr>
        <p:spPr>
          <a:xfrm flipV="1">
            <a:off x="391885" y="5478010"/>
            <a:ext cx="756560" cy="101826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0B109E5-8514-428E-ACED-60BA8B8C8FF2}"/>
              </a:ext>
            </a:extLst>
          </p:cNvPr>
          <p:cNvCxnSpPr/>
          <p:nvPr/>
        </p:nvCxnSpPr>
        <p:spPr>
          <a:xfrm flipH="1" flipV="1">
            <a:off x="1148446" y="5478072"/>
            <a:ext cx="680354" cy="101826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824410" y="4744938"/>
            <a:ext cx="648072" cy="6728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3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E2D01A-544B-4E3E-AA6B-B7C218F09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708" y="260648"/>
            <a:ext cx="6677633" cy="6253661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0B109E5-8514-428E-ACED-60BA8B8C8FF2}"/>
              </a:ext>
            </a:extLst>
          </p:cNvPr>
          <p:cNvCxnSpPr/>
          <p:nvPr/>
        </p:nvCxnSpPr>
        <p:spPr>
          <a:xfrm flipV="1">
            <a:off x="7530413" y="4816497"/>
            <a:ext cx="916905" cy="101826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45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E6C80A-4053-4B14-9CEC-2360EF0C9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241" y="160217"/>
            <a:ext cx="6863078" cy="5933079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0B109E5-8514-428E-ACED-60BA8B8C8FF2}"/>
              </a:ext>
            </a:extLst>
          </p:cNvPr>
          <p:cNvCxnSpPr/>
          <p:nvPr/>
        </p:nvCxnSpPr>
        <p:spPr>
          <a:xfrm flipV="1">
            <a:off x="7530413" y="4816513"/>
            <a:ext cx="916905" cy="101826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820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476672"/>
            <a:ext cx="6120680" cy="504056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ситуации тревоги</a:t>
            </a:r>
            <a:endParaRPr lang="en-US" altLang="ru-RU" sz="2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953026"/>
              </p:ext>
            </p:extLst>
          </p:nvPr>
        </p:nvGraphicFramePr>
        <p:xfrm>
          <a:off x="1331640" y="1642676"/>
          <a:ext cx="7416824" cy="455233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7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466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внутреннее напряжение (вербально и невербально)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имеет объекта, связана с ситуацией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сократить длительность и интенсивность</a:t>
                      </a: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вербализовать чувства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задавать уточняющие вопросы в поисках причины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предложить продуктивные действия, связанные с  ситуацией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тревога в момент: нормализовать дыхание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 убеждать, что тревожиться незачем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ситуации повышенной тревоги не оставлять ребенка одного до снижения симптомов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964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требует психологического сопровождения до определения причин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607074" y="1657720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535002" y="3474339"/>
            <a:ext cx="593090" cy="593090"/>
          </a:xfrm>
          <a:prstGeom prst="rect">
            <a:avLst/>
          </a:prstGeom>
        </p:spPr>
      </p:pic>
      <p:pic>
        <p:nvPicPr>
          <p:cNvPr id="8" name="Рисунок 7" descr="Голова с шестеренками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614377" y="5529554"/>
            <a:ext cx="561340" cy="56134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582627" y="2420888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582627" y="4661649"/>
            <a:ext cx="593090" cy="5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8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35002" y="260648"/>
            <a:ext cx="7141454" cy="360040"/>
          </a:xfrm>
        </p:spPr>
        <p:txBody>
          <a:bodyPr/>
          <a:lstStyle/>
          <a:p>
            <a:pPr algn="ctr" eaLnBrk="1" hangingPunct="1"/>
            <a:r>
              <a:rPr lang="ru-RU" altLang="ru-RU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ситуации плача</a:t>
            </a:r>
            <a:endParaRPr lang="en-US" altLang="ru-RU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536552"/>
              </p:ext>
            </p:extLst>
          </p:nvPr>
        </p:nvGraphicFramePr>
        <p:xfrm>
          <a:off x="1403648" y="716702"/>
          <a:ext cx="7416824" cy="566084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7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4136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подавлен, нет активности в поведении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слезы приносят облегчение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подскакивает артериальное давление,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учащается дыхание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 отличии от истерик нет признаков возбуждения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2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осуществить эмоциональную разрядку через слезы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дать выплакаться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переключить внимание (дыхание, вода, отвлечение)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выражать поддержку через «Я-сообщение»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применять приемы активного слушания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установить физический контакт с пострадавшим 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повторять отрывки фраз, в которых выражает чувства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85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если работаем над чувствами, не останавливать слезы</a:t>
                      </a:r>
                    </a:p>
                    <a:p>
                      <a:pPr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убеждать не плакать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 оценивать слезы как проявление слабости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 давайте советов,  задача - выслушать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964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если сдерживать слезы, то не происходит эмоциональной разрядки, что может нанести вред физическому и психическому здоровью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607074" y="1316714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535002" y="3474339"/>
            <a:ext cx="593090" cy="593090"/>
          </a:xfrm>
          <a:prstGeom prst="rect">
            <a:avLst/>
          </a:prstGeom>
        </p:spPr>
      </p:pic>
      <p:pic>
        <p:nvPicPr>
          <p:cNvPr id="8" name="Рисунок 7" descr="Голова с шестеренками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604677" y="5805264"/>
            <a:ext cx="561340" cy="56134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630886" y="2269694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535002" y="4661649"/>
            <a:ext cx="593090" cy="5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49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60648"/>
            <a:ext cx="7560840" cy="360040"/>
          </a:xfrm>
        </p:spPr>
        <p:txBody>
          <a:bodyPr/>
          <a:lstStyle/>
          <a:p>
            <a:pPr algn="ctr" eaLnBrk="1" hangingPunct="1"/>
            <a:r>
              <a:rPr lang="ru-RU" altLang="ru-RU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состоянии истерики</a:t>
            </a:r>
            <a:endParaRPr lang="en-US" altLang="ru-RU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93057"/>
              </p:ext>
            </p:extLst>
          </p:nvPr>
        </p:nvGraphicFramePr>
        <p:xfrm>
          <a:off x="1331640" y="799148"/>
          <a:ext cx="7416824" cy="578453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7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466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бурно выражает эмоции, выплескивая их на окружающих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всегда происходит в присутствии зрителей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может сопровождаться спазмами, припадками, судорогами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помогаем разрядить, выплеснуть негативные эмоции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йти от зрителей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применять приемы активного слушания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обращаться по имени, говорить мало, спокойно, простыми фразами (выпей воды, умойся)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через 10-15 мин наступает упадок сил, дать отдохнуть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совершать неожиданных действий (встряхивания, обливания, пощечины)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спорить, не вступать в активный диалог, пока не пройдет реакция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оценивать в ключе «способ привлечь внимание»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обесценивать и не подавлять реакции фразами «успокойся», «возьми себя в руки», «так нельзя»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964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главный источник: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сильная душевная боль, - причины: страхи и обиды, истерический припадок может длиться от нескольких минут до нескольких часов,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заряжает других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555989" y="1155170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482567" y="2672143"/>
            <a:ext cx="593090" cy="593090"/>
          </a:xfrm>
          <a:prstGeom prst="rect">
            <a:avLst/>
          </a:prstGeom>
        </p:spPr>
      </p:pic>
      <p:pic>
        <p:nvPicPr>
          <p:cNvPr id="8" name="Рисунок 7" descr="Голова с шестеренками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590564" y="6031230"/>
            <a:ext cx="561340" cy="56134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555989" y="1851675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531859" y="4379979"/>
            <a:ext cx="593090" cy="5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8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476672"/>
            <a:ext cx="7632848" cy="504056"/>
          </a:xfrm>
        </p:spPr>
        <p:txBody>
          <a:bodyPr/>
          <a:lstStyle/>
          <a:p>
            <a:pPr algn="ctr" eaLnBrk="1" hangingPunct="1"/>
            <a:r>
              <a:rPr lang="ru-RU" alt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состоянии страха</a:t>
            </a:r>
            <a:endParaRPr lang="en-US" altLang="ru-RU" sz="26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264888"/>
              </p:ext>
            </p:extLst>
          </p:nvPr>
        </p:nvGraphicFramePr>
        <p:xfrm>
          <a:off x="1331640" y="1317608"/>
          <a:ext cx="7416824" cy="47764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7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466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учащенное поверхностное дыхание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снижение самоконтроля поведения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7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помогаем справиться во избежании закрепления</a:t>
                      </a: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при текущем страхе быть рядом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восстановить дыхание, дышать глубоко и ровно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проявить заинтересованность, понимание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применять активное слушание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оставлять одного до снижения симптомов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пытаться убедить, что страх необоснованный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 обесценивать страх фразами «не думай об этом», «это глупость», «так не бывает»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964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панический страх, ужас могут побудить к бегству, вызвать оцепенение, или наоборот возбуждение, агрессивное поведение, при этом человек плохо контролирует себя, не осознает, что происходит вокруг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607074" y="1657720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535002" y="3132455"/>
            <a:ext cx="593090" cy="593090"/>
          </a:xfrm>
          <a:prstGeom prst="rect">
            <a:avLst/>
          </a:prstGeom>
        </p:spPr>
      </p:pic>
      <p:pic>
        <p:nvPicPr>
          <p:cNvPr id="8" name="Рисунок 7" descr="Голова с шестеренками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530827" y="5532688"/>
            <a:ext cx="561340" cy="56134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607074" y="2420888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535002" y="4180433"/>
            <a:ext cx="593090" cy="5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3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476672"/>
            <a:ext cx="7632848" cy="504056"/>
          </a:xfrm>
        </p:spPr>
        <p:txBody>
          <a:bodyPr/>
          <a:lstStyle/>
          <a:p>
            <a:pPr algn="ctr" eaLnBrk="1" hangingPunct="1"/>
            <a:r>
              <a:rPr lang="ru-RU" alt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состоянии </a:t>
            </a:r>
            <a:br>
              <a:rPr lang="ru-RU" alt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нервной дрожи</a:t>
            </a:r>
            <a:endParaRPr lang="en-US" altLang="ru-RU" sz="26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573281"/>
              </p:ext>
            </p:extLst>
          </p:nvPr>
        </p:nvGraphicFramePr>
        <p:xfrm>
          <a:off x="1331640" y="1317608"/>
          <a:ext cx="7416824" cy="47764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7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466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дрожь всего тела или отдельных частей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реакция может продолжаться до нескольких часов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7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помогаем 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прекратить состояние</a:t>
                      </a: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необходимо сбросить нервное напряжение, для этого: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возьмите за плечи и потрясите 10-15 сек.,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при этом 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продолжайте разговаривать, чтобы действие не было воспринято как нападение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после завершения реакции дать возможность отдохнуть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нельзя обнимать или прижимать к себе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укрывать чем-то теплым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успокаивать и говорить, чтобы взял себя в руки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964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если нервную дрожь остановить, то напряжение останется в теле, что может стать причиной мышечных болей и привести к развитию психосоматических заболеваний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547337" y="1399910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535002" y="3132455"/>
            <a:ext cx="593090" cy="593090"/>
          </a:xfrm>
          <a:prstGeom prst="rect">
            <a:avLst/>
          </a:prstGeom>
        </p:spPr>
      </p:pic>
      <p:pic>
        <p:nvPicPr>
          <p:cNvPr id="8" name="Рисунок 7" descr="Голова с шестеренками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530827" y="5252018"/>
            <a:ext cx="561340" cy="56134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607074" y="1959701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535002" y="4180433"/>
            <a:ext cx="593090" cy="5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5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99076" y="260648"/>
            <a:ext cx="7177379" cy="504056"/>
          </a:xfrm>
        </p:spPr>
        <p:txBody>
          <a:bodyPr/>
          <a:lstStyle/>
          <a:p>
            <a:pPr algn="ctr" eaLnBrk="1" hangingPunct="1"/>
            <a:r>
              <a:rPr lang="ru-RU" altLang="ru-RU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состоянии гнева и агрессии</a:t>
            </a:r>
            <a:endParaRPr lang="en-US" altLang="ru-RU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7602"/>
              </p:ext>
            </p:extLst>
          </p:nvPr>
        </p:nvGraphicFramePr>
        <p:xfrm>
          <a:off x="1259632" y="764704"/>
          <a:ext cx="7632848" cy="6357954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54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8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466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может сопровождаться оцепенением, шоком,  задержкой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дыхания, остановкой движения, потерей хода мысли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гнев, злость выражается в словах и действиях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7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помогаем 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прекратить состояние</a:t>
                      </a: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говорить спокойно, постепенно снижать темп,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громкость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показать принятие чувств ребенка «я понимаю, что тебе хочется сейчас все разрушить»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дать возможность отреагировать (дыхание, физическая активность)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сублимировать агрессию в социально-приемлемые формы активности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игнорировать незначительные проявления агрессии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ак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цент на поступке, а не на личности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избегать публичной обсуждения и негативной оценки</a:t>
                      </a:r>
                    </a:p>
                    <a:p>
                      <a:pPr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считать, что агрессия является чертой характера</a:t>
                      </a:r>
                    </a:p>
                    <a:p>
                      <a:pPr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спорить, не переубеждать</a:t>
                      </a:r>
                    </a:p>
                    <a:p>
                      <a:pPr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обесценивать и не подавлять фразами «успокойся», «возьми себя в руки», «так нельзя»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964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активная энергозатратная реакция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действия могут быть направлены на окружающих, на себя, на психолога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511094" y="1024106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535002" y="3132455"/>
            <a:ext cx="593090" cy="593090"/>
          </a:xfrm>
          <a:prstGeom prst="rect">
            <a:avLst/>
          </a:prstGeom>
        </p:spPr>
      </p:pic>
      <p:pic>
        <p:nvPicPr>
          <p:cNvPr id="8" name="Рисунок 7" descr="Голова с шестеренками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502839" y="6331010"/>
            <a:ext cx="561340" cy="56134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607074" y="1711098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499077" y="5157192"/>
            <a:ext cx="593090" cy="5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5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332656"/>
            <a:ext cx="8316416" cy="504056"/>
          </a:xfrm>
        </p:spPr>
        <p:txBody>
          <a:bodyPr/>
          <a:lstStyle/>
          <a:p>
            <a:pPr algn="ctr" eaLnBrk="1" hangingPunct="1"/>
            <a:r>
              <a:rPr lang="ru-RU" alt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состоянии апатии</a:t>
            </a:r>
            <a:endParaRPr lang="en-US" altLang="ru-RU" sz="26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774153"/>
              </p:ext>
            </p:extLst>
          </p:nvPr>
        </p:nvGraphicFramePr>
        <p:xfrm>
          <a:off x="1259632" y="980728"/>
          <a:ext cx="7416824" cy="59436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7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466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реакция сниженной эмоциональной, интеллектуальной, поведенческой активности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речь вялая с паузами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безразличие к окружающему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7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помогаем в комфортном режиме осознать произошедшее и вернуться в продуктивное состояние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редотвращаем возможное появление </a:t>
                      </a:r>
                      <a:r>
                        <a:rPr lang="ru-RU" sz="1800" b="1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аутодеструктивных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тенденций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69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задавать односложные вопросы: «Как ты себя чувствуешь?», «Хочешь пить?»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поддерживать возможность испытывать </a:t>
                      </a:r>
                      <a:r>
                        <a:rPr lang="ru-RU" sz="1800" b="1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негат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-е эмоции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дл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 стабилизации состояния в текущий момент консультации предложить самомассаж пальцев, мочек ушей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говорить резко, не выдергивать обратившегося из этого состояния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 обесценивать реакции обратившегося: «так нельзя», «ты должен», «соберись»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964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если человека оставить без поддержки в таком состоянии, то апатия может перейти в депрессию с аутоагрессивным компонентом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547337" y="1657720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499077" y="3732149"/>
            <a:ext cx="593090" cy="593090"/>
          </a:xfrm>
          <a:prstGeom prst="rect">
            <a:avLst/>
          </a:prstGeom>
        </p:spPr>
      </p:pic>
      <p:pic>
        <p:nvPicPr>
          <p:cNvPr id="8" name="Рисунок 7" descr="Голова с шестеренками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631872" y="6196644"/>
            <a:ext cx="561340" cy="56134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630887" y="2648993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582944" y="5157192"/>
            <a:ext cx="593090" cy="5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7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636" y="299944"/>
            <a:ext cx="7632848" cy="504056"/>
          </a:xfrm>
        </p:spPr>
        <p:txBody>
          <a:bodyPr/>
          <a:lstStyle/>
          <a:p>
            <a:pPr algn="ctr" eaLnBrk="1" hangingPunct="1"/>
            <a:r>
              <a:rPr lang="ru-RU" altLang="ru-RU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состоянии </a:t>
            </a:r>
            <a:br>
              <a:rPr lang="ru-RU" altLang="ru-RU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бреда, галлюцинаций</a:t>
            </a:r>
            <a:endParaRPr lang="en-US" altLang="ru-RU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760591"/>
              </p:ext>
            </p:extLst>
          </p:nvPr>
        </p:nvGraphicFramePr>
        <p:xfrm>
          <a:off x="1403648" y="914246"/>
          <a:ext cx="7416824" cy="568113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7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15691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бред возникает в состоянии мощного стресса, приводит к сильному нервному напряжению, нарушает равновесие в организме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аллюцинации возникают при сильной усталости, при возникновении ПАВ и алкоголя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7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помогаем 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выйти из состояния</a:t>
                      </a: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65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вызвать скорую помощь, до приезда следить, чтобы не был причинен вред себе и другим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убрать предметы, представляющие потенциальную опасность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изолировать, но не оставлять одного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говорить спокойным голосом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соглашайтесь, не пытайтесь переубедить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48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нельзя обнимать или прижимать к себе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укрывать чем-то теплым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успокаивать и говорить, чтобы взял себя в руки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32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действия могут быть аутоагрессивной направленности, демонстрация ситуативной суицидальной активности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326509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499077" y="1779248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523206" y="4031234"/>
            <a:ext cx="593090" cy="59309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619091" y="2748524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571148" y="5106174"/>
            <a:ext cx="593090" cy="593090"/>
          </a:xfrm>
          <a:prstGeom prst="rect">
            <a:avLst/>
          </a:prstGeom>
        </p:spPr>
      </p:pic>
      <p:pic>
        <p:nvPicPr>
          <p:cNvPr id="11" name="Рисунок 10" descr="Голова с шестеренкам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619091" y="5799350"/>
            <a:ext cx="561340" cy="56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7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96" y="-1722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548680"/>
            <a:ext cx="7560840" cy="792088"/>
          </a:xfrm>
        </p:spPr>
        <p:txBody>
          <a:bodyPr/>
          <a:lstStyle/>
          <a:p>
            <a:pPr algn="ctr" eaLnBrk="1" hangingPunct="1"/>
            <a:r>
              <a:rPr lang="ru-RU" alt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Мероприятия первичной профилактики </a:t>
            </a:r>
            <a:br>
              <a:rPr lang="ru-RU" alt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развития сложных и кризисных психоэмоциональных состояний обучающихся ОО</a:t>
            </a:r>
            <a:r>
              <a:rPr lang="ru-RU" alt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altLang="ru-RU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648" y="1628800"/>
            <a:ext cx="7344816" cy="496855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3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обеспечение психологически безопасного образовательного пространства</a:t>
            </a:r>
          </a:p>
          <a:p>
            <a:pPr>
              <a:buFont typeface="Wingdings" pitchFamily="2" charset="2"/>
              <a:buChar char="Ø"/>
            </a:pPr>
            <a:r>
              <a:rPr lang="ru-RU" sz="23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23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благоприятного СПК</a:t>
            </a:r>
          </a:p>
          <a:p>
            <a:pPr lvl="0">
              <a:buFont typeface="Wingdings" pitchFamily="2" charset="2"/>
              <a:buChar char="Ø"/>
            </a:pPr>
            <a:r>
              <a:rPr lang="ru-RU" sz="23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диагностическая деятельность по направлениям</a:t>
            </a:r>
            <a:endParaRPr lang="ru-RU" sz="23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3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укрепление </a:t>
            </a:r>
            <a:r>
              <a:rPr lang="ru-RU" sz="23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связи «</a:t>
            </a:r>
            <a:r>
              <a:rPr lang="ru-RU" sz="23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Семья-Школа»</a:t>
            </a:r>
            <a:endParaRPr lang="ru-RU" sz="23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3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контроль этапа адаптации при переходе на новую образовательную </a:t>
            </a:r>
            <a:r>
              <a:rPr lang="ru-RU" sz="23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ступень</a:t>
            </a:r>
            <a:endParaRPr lang="ru-RU" sz="23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3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просвещение педагогов, </a:t>
            </a:r>
            <a:r>
              <a:rPr lang="ru-RU" sz="23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родителей</a:t>
            </a:r>
            <a:endParaRPr lang="ru-RU" sz="23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3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развитие жизнестойкости обучающихся 1-11 </a:t>
            </a:r>
            <a:r>
              <a:rPr lang="ru-RU" sz="23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классов</a:t>
            </a:r>
            <a:endParaRPr lang="ru-RU" sz="23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3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3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ктуализация предметов </a:t>
            </a:r>
            <a:r>
              <a:rPr lang="ru-RU" sz="23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гуманитарного </a:t>
            </a:r>
            <a:r>
              <a:rPr lang="ru-RU" sz="23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цикла</a:t>
            </a:r>
            <a:endParaRPr lang="ru-RU" sz="23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3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вовлечение и занятость обучающихся и </a:t>
            </a:r>
            <a:r>
              <a:rPr lang="ru-RU" sz="23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т.д.</a:t>
            </a:r>
            <a:endParaRPr lang="ru-RU" sz="23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93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93" y="999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916832"/>
            <a:ext cx="7632848" cy="2736304"/>
          </a:xfrm>
        </p:spPr>
        <p:txBody>
          <a:bodyPr/>
          <a:lstStyle/>
          <a:p>
            <a:pPr algn="ctr" eaLnBrk="1" hangingPunct="1"/>
            <a:endParaRPr lang="en-US" altLang="ru-RU" sz="36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F:\ППМС-Центр\РМО психологов\3 РМО\01\ящик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8208912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86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93" y="999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:\ППМС-Центр\РМО психологов\3 РМО\01\проблем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12331"/>
            <a:ext cx="5112568" cy="645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24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93" y="999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ППМС-Центр\РМО психологов\3 РМО\01\запись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064" y="404664"/>
            <a:ext cx="4798240" cy="626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20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93" y="999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734481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70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8085" y="692696"/>
            <a:ext cx="7560840" cy="2736304"/>
          </a:xfrm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altLang="ru-RU" sz="4000" b="1" dirty="0" smtClean="0">
                <a:solidFill>
                  <a:srgbClr val="0066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Спасибо за участие 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altLang="ru-RU" sz="4000" b="1" dirty="0" smtClean="0">
                <a:solidFill>
                  <a:srgbClr val="0066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 сотрудничество, 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altLang="ru-RU" sz="4000" b="1" dirty="0" smtClean="0">
                <a:solidFill>
                  <a:srgbClr val="0066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 наилучшими пожеланиями в новом учебном году!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endParaRPr lang="ru-RU" sz="4000" b="1" dirty="0">
              <a:solidFill>
                <a:srgbClr val="008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ru-RU" sz="28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ru-RU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ru-RU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ru-RU" sz="30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ru-RU" sz="3000" b="1" dirty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ru-RU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ru-RU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150000"/>
              </a:lnSpc>
              <a:spcBef>
                <a:spcPts val="0"/>
              </a:spcBef>
              <a:buNone/>
            </a:pPr>
            <a:endParaRPr lang="ru-RU" altLang="ru-RU" b="1" dirty="0">
              <a:solidFill>
                <a:schemeClr val="accent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60100" y="4059941"/>
            <a:ext cx="1584176" cy="148836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47577" y="4059941"/>
            <a:ext cx="556728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Подписывайтесь </a:t>
            </a:r>
            <a:r>
              <a:rPr lang="ru-RU" sz="24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на нашу группу ВК:</a:t>
            </a:r>
            <a:r>
              <a:rPr lang="ru-RU" sz="24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400" b="1" dirty="0">
                <a:solidFill>
                  <a:srgbClr val="800000"/>
                </a:solidFill>
                <a:latin typeface="Monotype Corsiva" pitchFamily="66" charset="0"/>
              </a:rPr>
              <a:t>Осташковский детский центр </a:t>
            </a:r>
          </a:p>
        </p:txBody>
      </p:sp>
    </p:spTree>
    <p:extLst>
      <p:ext uri="{BB962C8B-B14F-4D97-AF65-F5344CB8AC3E}">
        <p14:creationId xmlns:p14="http://schemas.microsoft.com/office/powerpoint/2010/main" val="130644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82d47a9c9bcd8c4f2f5c7f1a60cb2678ef1e"/>
</p:tagLst>
</file>

<file path=ppt/theme/theme1.xml><?xml version="1.0" encoding="utf-8"?>
<a:theme xmlns:a="http://schemas.openxmlformats.org/drawingml/2006/main" name="powerpoint-template-24">
  <a:themeElements>
    <a:clrScheme name="">
      <a:dk1>
        <a:srgbClr val="FFFFFF"/>
      </a:dk1>
      <a:lt1>
        <a:srgbClr val="FFFFFF"/>
      </a:lt1>
      <a:dk2>
        <a:srgbClr val="FFFFFF"/>
      </a:dk2>
      <a:lt2>
        <a:srgbClr val="313131"/>
      </a:lt2>
      <a:accent1>
        <a:srgbClr val="5B5B5B"/>
      </a:accent1>
      <a:accent2>
        <a:srgbClr val="868686"/>
      </a:accent2>
      <a:accent3>
        <a:srgbClr val="FFFFFF"/>
      </a:accent3>
      <a:accent4>
        <a:srgbClr val="DADADA"/>
      </a:accent4>
      <a:accent5>
        <a:srgbClr val="B5B5B5"/>
      </a:accent5>
      <a:accent6>
        <a:srgbClr val="797979"/>
      </a:accent6>
      <a:hlink>
        <a:srgbClr val="D668F8"/>
      </a:hlink>
      <a:folHlink>
        <a:srgbClr val="FFFFF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owerpoint-template-24">
  <a:themeElements>
    <a:clrScheme name="">
      <a:dk1>
        <a:srgbClr val="FFFFFF"/>
      </a:dk1>
      <a:lt1>
        <a:srgbClr val="FFFFFF"/>
      </a:lt1>
      <a:dk2>
        <a:srgbClr val="FFFFFF"/>
      </a:dk2>
      <a:lt2>
        <a:srgbClr val="313131"/>
      </a:lt2>
      <a:accent1>
        <a:srgbClr val="5B5B5B"/>
      </a:accent1>
      <a:accent2>
        <a:srgbClr val="868686"/>
      </a:accent2>
      <a:accent3>
        <a:srgbClr val="FFFFFF"/>
      </a:accent3>
      <a:accent4>
        <a:srgbClr val="DADADA"/>
      </a:accent4>
      <a:accent5>
        <a:srgbClr val="B5B5B5"/>
      </a:accent5>
      <a:accent6>
        <a:srgbClr val="797979"/>
      </a:accent6>
      <a:hlink>
        <a:srgbClr val="D668F8"/>
      </a:hlink>
      <a:folHlink>
        <a:srgbClr val="FFFFF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4783</TotalTime>
  <Words>1781</Words>
  <Application>Microsoft Office PowerPoint</Application>
  <PresentationFormat>Экран (4:3)</PresentationFormat>
  <Paragraphs>406</Paragraphs>
  <Slides>35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35</vt:i4>
      </vt:variant>
    </vt:vector>
  </HeadingPairs>
  <TitlesOfParts>
    <vt:vector size="50" baseType="lpstr">
      <vt:lpstr>Arial</vt:lpstr>
      <vt:lpstr>Calibri</vt:lpstr>
      <vt:lpstr>Microsoft Sans Serif</vt:lpstr>
      <vt:lpstr>Monotype Corsiva</vt:lpstr>
      <vt:lpstr>Times New Roman</vt:lpstr>
      <vt:lpstr>Wingdings</vt:lpstr>
      <vt:lpstr>powerpoint-template-24</vt:lpstr>
      <vt:lpstr>1_powerpoint-template-24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8_Тема Office</vt:lpstr>
      <vt:lpstr>«Дифференциация сложного и кризисного случая  в психологической работе  с обучающимися» </vt:lpstr>
      <vt:lpstr>В работе с какими участниками образовательных отношений  Вы чаще сталкиваетесь  с определенными трудностями</vt:lpstr>
      <vt:lpstr>В связи с какими проблемами  (вопросами, запросами) к Вам чаще всего обращаются обучающиеся, родители, педагоги</vt:lpstr>
      <vt:lpstr>Определите, в какой из сфер  профессиональной деятельности  в процессе ее осуществления Вы испытываете потребность в дополнительной информации </vt:lpstr>
      <vt:lpstr>Понятийный аппарат проблемы</vt:lpstr>
      <vt:lpstr>Квалификация случая  как сложного или кризисного</vt:lpstr>
      <vt:lpstr>Кейс: квалификация случая  как сложного или кризисного</vt:lpstr>
      <vt:lpstr>Кейс: квалификация случая  как сложного или кризисного</vt:lpstr>
      <vt:lpstr>Кейс: квалификация случая  как сложного или кризисного</vt:lpstr>
      <vt:lpstr>Квалификация случая </vt:lpstr>
      <vt:lpstr>Методы диагностики</vt:lpstr>
      <vt:lpstr>Задачи психологического консультирования в ОО</vt:lpstr>
      <vt:lpstr>Организация индивидуальной работы в рамках психологического консультирования по выявлению проблемных областей жизнедеятельности обратившегося</vt:lpstr>
      <vt:lpstr>Метод ассоциаций: определение проблемных областей жизнедеятельности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оказания помощи в ситуации тревоги</vt:lpstr>
      <vt:lpstr>Алгоритм оказания помощи в ситуации плача</vt:lpstr>
      <vt:lpstr>Алгоритм оказания помощи в состоянии истерики</vt:lpstr>
      <vt:lpstr>Алгоритм оказания помощи в состоянии страха</vt:lpstr>
      <vt:lpstr>Алгоритм оказания помощи в состоянии  нервной дрожи</vt:lpstr>
      <vt:lpstr>Алгоритм оказания помощи в состоянии гнева и агрессии</vt:lpstr>
      <vt:lpstr>Алгоритм оказания помощи в состоянии апатии</vt:lpstr>
      <vt:lpstr>Алгоритм оказания помощи в состоянии  бреда, галлюцинаций</vt:lpstr>
      <vt:lpstr>Мероприятия первичной профилактики  развития сложных и кризисных психоэмоциональных состояний обучающихся ОО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346</cp:revision>
  <dcterms:created xsi:type="dcterms:W3CDTF">2015-03-05T13:12:10Z</dcterms:created>
  <dcterms:modified xsi:type="dcterms:W3CDTF">2025-08-17T20:11:42Z</dcterms:modified>
</cp:coreProperties>
</file>